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883e544bd2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883e544bd2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87354e422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87354e422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883e544bd2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883e544bd2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883e544bd2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883e544bd2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883e544bd2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883e544bd2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6bb133473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6bb133473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6bb133473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6bb13347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6bb133473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6bb133473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883e544bd2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883e544bd2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6bb133473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6bb133473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6bb133473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6bb13347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6bb13347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6bb13347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883e544bd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883e544bd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883e544bd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883e544bd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883e544bd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883e544bd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883e544bd2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883e544bd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883e544bd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883e544bd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83e544bd2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883e544bd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87354e422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87354e422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14.jpg"/><Relationship Id="rId5" Type="http://schemas.openxmlformats.org/officeDocument/2006/relationships/image" Target="../media/image13.jpg"/><Relationship Id="rId6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669050" y="1394250"/>
            <a:ext cx="5805900" cy="23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Calibri"/>
                <a:ea typeface="Calibri"/>
                <a:cs typeface="Calibri"/>
                <a:sym typeface="Calibri"/>
              </a:rPr>
              <a:t>Micromechanical </a:t>
            </a:r>
            <a:r>
              <a:rPr lang="en" sz="4700">
                <a:latin typeface="Calibri"/>
                <a:ea typeface="Calibri"/>
                <a:cs typeface="Calibri"/>
                <a:sym typeface="Calibri"/>
              </a:rPr>
              <a:t>Exfoliation of Graphene</a:t>
            </a:r>
            <a:endParaRPr sz="4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3865675" y="3678975"/>
            <a:ext cx="46431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Supervisor : Dr. Pranay Ranjan</a:t>
            </a:r>
            <a:endParaRPr sz="1800"/>
          </a:p>
          <a:p>
            <a:pPr indent="-3429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Viraj Jagdale (B20MT050) </a:t>
            </a:r>
            <a:endParaRPr sz="1800"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762" y="430125"/>
            <a:ext cx="1040480" cy="11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How to clean wafers &amp; obtain Graphene?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819150" y="2214600"/>
            <a:ext cx="75057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Step 4: Transfer these sheets to </a:t>
            </a:r>
            <a:r>
              <a:rPr lang="en" sz="1600"/>
              <a:t>another scotch tape to get thinner layers of graphene</a:t>
            </a:r>
            <a:endParaRPr sz="1600"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728" y="2928903"/>
            <a:ext cx="2146147" cy="15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611950" y="56015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How to clean wafers &amp; obtain Graphene?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 rotWithShape="1">
          <a:blip r:embed="rId3">
            <a:alphaModFix/>
          </a:blip>
          <a:srcRect b="17951" l="0" r="26383" t="23841"/>
          <a:stretch/>
        </p:blipFill>
        <p:spPr>
          <a:xfrm>
            <a:off x="365625" y="1986737"/>
            <a:ext cx="1930748" cy="203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 rotWithShape="1">
          <a:blip r:embed="rId4">
            <a:alphaModFix/>
          </a:blip>
          <a:srcRect b="10274" l="16179" r="12325" t="13395"/>
          <a:stretch/>
        </p:blipFill>
        <p:spPr>
          <a:xfrm>
            <a:off x="2465100" y="1630225"/>
            <a:ext cx="1930756" cy="274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 rotWithShape="1">
          <a:blip r:embed="rId5">
            <a:alphaModFix/>
          </a:blip>
          <a:srcRect b="10188" l="4745" r="8816" t="8951"/>
          <a:stretch/>
        </p:blipFill>
        <p:spPr>
          <a:xfrm>
            <a:off x="4572213" y="1590612"/>
            <a:ext cx="2267052" cy="282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 rotWithShape="1">
          <a:blip r:embed="rId6">
            <a:alphaModFix/>
          </a:blip>
          <a:srcRect b="8535" l="29427" r="24641" t="19189"/>
          <a:stretch/>
        </p:blipFill>
        <p:spPr>
          <a:xfrm>
            <a:off x="7015625" y="1206650"/>
            <a:ext cx="1644027" cy="3449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3"/>
          <p:cNvCxnSpPr>
            <a:stCxn id="200" idx="3"/>
            <a:endCxn id="201" idx="1"/>
          </p:cNvCxnSpPr>
          <p:nvPr/>
        </p:nvCxnSpPr>
        <p:spPr>
          <a:xfrm>
            <a:off x="2296373" y="3004463"/>
            <a:ext cx="168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3"/>
          <p:cNvCxnSpPr/>
          <p:nvPr/>
        </p:nvCxnSpPr>
        <p:spPr>
          <a:xfrm>
            <a:off x="4395848" y="3004438"/>
            <a:ext cx="168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3"/>
          <p:cNvCxnSpPr/>
          <p:nvPr/>
        </p:nvCxnSpPr>
        <p:spPr>
          <a:xfrm>
            <a:off x="6839273" y="3004438"/>
            <a:ext cx="168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819150" y="492450"/>
            <a:ext cx="75057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24"/>
          <p:cNvPicPr preferRelativeResize="0"/>
          <p:nvPr/>
        </p:nvPicPr>
        <p:blipFill rotWithShape="1">
          <a:blip r:embed="rId3">
            <a:alphaModFix/>
          </a:blip>
          <a:srcRect b="1346" l="14700" r="1868" t="18001"/>
          <a:stretch/>
        </p:blipFill>
        <p:spPr>
          <a:xfrm>
            <a:off x="2657663" y="1495475"/>
            <a:ext cx="3828675" cy="277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/>
          <p:nvPr/>
        </p:nvSpPr>
        <p:spPr>
          <a:xfrm>
            <a:off x="3747575" y="1637550"/>
            <a:ext cx="987900" cy="934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24"/>
          <p:cNvCxnSpPr>
            <a:stCxn id="213" idx="6"/>
            <a:endCxn id="215" idx="1"/>
          </p:cNvCxnSpPr>
          <p:nvPr/>
        </p:nvCxnSpPr>
        <p:spPr>
          <a:xfrm>
            <a:off x="4735475" y="2104650"/>
            <a:ext cx="2007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15" name="Google Shape;215;p24"/>
          <p:cNvSpPr txBox="1"/>
          <p:nvPr/>
        </p:nvSpPr>
        <p:spPr>
          <a:xfrm>
            <a:off x="6743375" y="1881450"/>
            <a:ext cx="93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Glue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"/>
          <p:cNvSpPr/>
          <p:nvPr/>
        </p:nvSpPr>
        <p:spPr>
          <a:xfrm>
            <a:off x="2856300" y="3543550"/>
            <a:ext cx="558300" cy="5907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4"/>
          <p:cNvSpPr/>
          <p:nvPr/>
        </p:nvSpPr>
        <p:spPr>
          <a:xfrm>
            <a:off x="3597225" y="3114025"/>
            <a:ext cx="558300" cy="537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24"/>
          <p:cNvCxnSpPr>
            <a:stCxn id="217" idx="6"/>
          </p:cNvCxnSpPr>
          <p:nvPr/>
        </p:nvCxnSpPr>
        <p:spPr>
          <a:xfrm>
            <a:off x="4155525" y="3382525"/>
            <a:ext cx="2641500" cy="1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19" name="Google Shape;219;p24"/>
          <p:cNvCxnSpPr>
            <a:stCxn id="216" idx="2"/>
          </p:cNvCxnSpPr>
          <p:nvPr/>
        </p:nvCxnSpPr>
        <p:spPr>
          <a:xfrm rot="10800000">
            <a:off x="1728900" y="3833500"/>
            <a:ext cx="1127400" cy="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20" name="Google Shape;220;p24"/>
          <p:cNvSpPr txBox="1"/>
          <p:nvPr/>
        </p:nvSpPr>
        <p:spPr>
          <a:xfrm>
            <a:off x="6797025" y="3080125"/>
            <a:ext cx="1363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Multi-layered Graphene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504700" y="3620650"/>
            <a:ext cx="117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Solvent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819150" y="481200"/>
            <a:ext cx="75057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 b="0" l="0" r="1748" t="17012"/>
          <a:stretch/>
        </p:blipFill>
        <p:spPr>
          <a:xfrm>
            <a:off x="2317674" y="1574750"/>
            <a:ext cx="4508652" cy="285607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/>
          <p:nvPr/>
        </p:nvSpPr>
        <p:spPr>
          <a:xfrm>
            <a:off x="2974425" y="2716725"/>
            <a:ext cx="783900" cy="826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Google Shape;229;p25"/>
          <p:cNvCxnSpPr>
            <a:stCxn id="228" idx="2"/>
            <a:endCxn id="230" idx="3"/>
          </p:cNvCxnSpPr>
          <p:nvPr/>
        </p:nvCxnSpPr>
        <p:spPr>
          <a:xfrm rot="10800000">
            <a:off x="1578525" y="3130125"/>
            <a:ext cx="1395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30" name="Google Shape;230;p25"/>
          <p:cNvSpPr txBox="1"/>
          <p:nvPr/>
        </p:nvSpPr>
        <p:spPr>
          <a:xfrm>
            <a:off x="483225" y="2822325"/>
            <a:ext cx="109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Thin layers of Graphene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3543550" y="3597225"/>
            <a:ext cx="676500" cy="6657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" name="Google Shape;232;p25"/>
          <p:cNvCxnSpPr>
            <a:stCxn id="231" idx="2"/>
          </p:cNvCxnSpPr>
          <p:nvPr/>
        </p:nvCxnSpPr>
        <p:spPr>
          <a:xfrm rot="10800000">
            <a:off x="1621450" y="3930075"/>
            <a:ext cx="1922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33" name="Google Shape;233;p25"/>
          <p:cNvSpPr txBox="1"/>
          <p:nvPr/>
        </p:nvSpPr>
        <p:spPr>
          <a:xfrm>
            <a:off x="354225" y="3622275"/>
            <a:ext cx="122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Multi-layered Graphene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type="title"/>
          </p:nvPr>
        </p:nvSpPr>
        <p:spPr>
          <a:xfrm>
            <a:off x="658075" y="340925"/>
            <a:ext cx="75057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6"/>
          <p:cNvPicPr preferRelativeResize="0"/>
          <p:nvPr/>
        </p:nvPicPr>
        <p:blipFill rotWithShape="1">
          <a:blip r:embed="rId3">
            <a:alphaModFix/>
          </a:blip>
          <a:srcRect b="0" l="23954" r="1234" t="31313"/>
          <a:stretch/>
        </p:blipFill>
        <p:spPr>
          <a:xfrm>
            <a:off x="2701549" y="1643925"/>
            <a:ext cx="3740902" cy="2576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/>
          <p:nvPr/>
        </p:nvSpPr>
        <p:spPr>
          <a:xfrm>
            <a:off x="3124750" y="2448275"/>
            <a:ext cx="644400" cy="5907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6"/>
          <p:cNvSpPr/>
          <p:nvPr/>
        </p:nvSpPr>
        <p:spPr>
          <a:xfrm>
            <a:off x="5508625" y="2636625"/>
            <a:ext cx="644400" cy="5907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26"/>
          <p:cNvCxnSpPr>
            <a:stCxn id="240" idx="2"/>
          </p:cNvCxnSpPr>
          <p:nvPr/>
        </p:nvCxnSpPr>
        <p:spPr>
          <a:xfrm rot="10800000">
            <a:off x="2276350" y="2738225"/>
            <a:ext cx="848400" cy="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43" name="Google Shape;243;p26"/>
          <p:cNvCxnSpPr>
            <a:stCxn id="241" idx="6"/>
          </p:cNvCxnSpPr>
          <p:nvPr/>
        </p:nvCxnSpPr>
        <p:spPr>
          <a:xfrm>
            <a:off x="6153025" y="2931975"/>
            <a:ext cx="901800" cy="1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44" name="Google Shape;244;p26"/>
          <p:cNvSpPr txBox="1"/>
          <p:nvPr/>
        </p:nvSpPr>
        <p:spPr>
          <a:xfrm>
            <a:off x="944950" y="2405075"/>
            <a:ext cx="1331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Thin Layers of Graphene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7108550" y="2598525"/>
            <a:ext cx="80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Solvent or Glue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type="title"/>
          </p:nvPr>
        </p:nvSpPr>
        <p:spPr>
          <a:xfrm>
            <a:off x="819150" y="40675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pic>
        <p:nvPicPr>
          <p:cNvPr id="251" name="Google Shape;251;p27"/>
          <p:cNvPicPr preferRelativeResize="0"/>
          <p:nvPr/>
        </p:nvPicPr>
        <p:blipFill rotWithShape="1">
          <a:blip r:embed="rId3">
            <a:alphaModFix/>
          </a:blip>
          <a:srcRect b="6519" l="2067" r="3100" t="3552"/>
          <a:stretch/>
        </p:blipFill>
        <p:spPr>
          <a:xfrm>
            <a:off x="1962350" y="1199500"/>
            <a:ext cx="4802225" cy="35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/>
          <p:nvPr/>
        </p:nvSpPr>
        <p:spPr>
          <a:xfrm>
            <a:off x="2748925" y="2963675"/>
            <a:ext cx="751800" cy="751800"/>
          </a:xfrm>
          <a:prstGeom prst="ellipse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27"/>
          <p:cNvCxnSpPr>
            <a:stCxn id="252" idx="2"/>
          </p:cNvCxnSpPr>
          <p:nvPr/>
        </p:nvCxnSpPr>
        <p:spPr>
          <a:xfrm rot="10800000">
            <a:off x="1417525" y="3339575"/>
            <a:ext cx="133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54" name="Google Shape;254;p27"/>
          <p:cNvSpPr txBox="1"/>
          <p:nvPr/>
        </p:nvSpPr>
        <p:spPr>
          <a:xfrm>
            <a:off x="408075" y="3001025"/>
            <a:ext cx="1106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Graphene Sheets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6657175" y="4259900"/>
            <a:ext cx="75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nm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819150" y="553075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pic>
        <p:nvPicPr>
          <p:cNvPr id="261" name="Google Shape;261;p28"/>
          <p:cNvPicPr preferRelativeResize="0"/>
          <p:nvPr/>
        </p:nvPicPr>
        <p:blipFill rotWithShape="1">
          <a:blip r:embed="rId3">
            <a:alphaModFix/>
          </a:blip>
          <a:srcRect b="5908" l="0" r="1419" t="0"/>
          <a:stretch/>
        </p:blipFill>
        <p:spPr>
          <a:xfrm>
            <a:off x="1407800" y="1404100"/>
            <a:ext cx="5685850" cy="30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819150" y="84560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67" name="Google Shape;267;p29"/>
          <p:cNvSpPr txBox="1"/>
          <p:nvPr>
            <p:ph idx="1" type="body"/>
          </p:nvPr>
        </p:nvSpPr>
        <p:spPr>
          <a:xfrm>
            <a:off x="819150" y="2016150"/>
            <a:ext cx="75057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The material has been found to be made in right phase and purity </a:t>
            </a:r>
            <a:endParaRPr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type="title"/>
          </p:nvPr>
        </p:nvSpPr>
        <p:spPr>
          <a:xfrm>
            <a:off x="819150" y="52345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Graphene</a:t>
            </a:r>
            <a:endParaRPr/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350" y="1169950"/>
            <a:ext cx="5519823" cy="353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/>
        </p:nvSpPr>
        <p:spPr>
          <a:xfrm>
            <a:off x="7044150" y="2646750"/>
            <a:ext cx="1707600" cy="20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Madurani, Kartika A., et al. "Progress in graphene synthesis and its application: history, challenge and the future outlook for research and industry."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ECS Journal of Solid State Science and Technology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9.9 (2020): 093013.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>
            <p:ph type="title"/>
          </p:nvPr>
        </p:nvSpPr>
        <p:spPr>
          <a:xfrm>
            <a:off x="819150" y="84560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</a:t>
            </a:r>
            <a:endParaRPr/>
          </a:p>
        </p:txBody>
      </p:sp>
      <p:sp>
        <p:nvSpPr>
          <p:cNvPr id="280" name="Google Shape;280;p31"/>
          <p:cNvSpPr txBox="1"/>
          <p:nvPr>
            <p:ph idx="1" type="body"/>
          </p:nvPr>
        </p:nvSpPr>
        <p:spPr>
          <a:xfrm>
            <a:off x="819150" y="2073000"/>
            <a:ext cx="75057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Arshiya Ansari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Moin Ali Siddiqui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Shahzad Ahmed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70600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506600"/>
            <a:ext cx="75057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Types of Materials (Based on dimensions)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2D Materials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Graphene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Properties of Graphene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How to clean wafers and obtain Graphene?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Observations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Conclusion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Application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idx="1" type="body"/>
          </p:nvPr>
        </p:nvSpPr>
        <p:spPr>
          <a:xfrm>
            <a:off x="883575" y="1925250"/>
            <a:ext cx="75057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Thank You </a:t>
            </a:r>
            <a:endParaRPr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Materials (based on dimensions)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648200"/>
            <a:ext cx="75057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0D Material : Material with all three dimensions are confined. Ex. Quantum Dot.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1D Material : Material with 2 of the dimensions are confined. Ex. Carbon Nanotube.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2D Material : </a:t>
            </a:r>
            <a:r>
              <a:rPr lang="en" sz="1600"/>
              <a:t>Material with 1 of the dimensions are confined. Ex. Graphene, Borophene.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3D Material : Naturally obtaining materials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4560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Materials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648200"/>
            <a:ext cx="44853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Nano - </a:t>
            </a:r>
            <a:r>
              <a:rPr lang="en" sz="1600"/>
              <a:t>Material : High surface to volume ratio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One Dimension is confined (less than 100 nm)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Application of 2D materials:</a:t>
            </a:r>
            <a:endParaRPr sz="16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Strain Sensors</a:t>
            </a:r>
            <a:endParaRPr sz="16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Nanogenerators</a:t>
            </a:r>
            <a:endParaRPr sz="16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Innovative nanoelectromechanical systems (NEMS)</a:t>
            </a:r>
            <a:endParaRPr sz="16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Batteries</a:t>
            </a:r>
            <a:endParaRPr sz="1600"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400" y="1450262"/>
            <a:ext cx="3342350" cy="25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 txBox="1"/>
          <p:nvPr/>
        </p:nvSpPr>
        <p:spPr>
          <a:xfrm>
            <a:off x="5509925" y="4198575"/>
            <a:ext cx="31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Image from EPFL &amp; NCCR Marvel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819150" y="865425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Graphene</a:t>
            </a:r>
            <a:endParaRPr/>
          </a:p>
        </p:txBody>
      </p:sp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819150" y="1648200"/>
            <a:ext cx="61068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Single layered structure of carbon atoms arranged in two-dimensional honeycomb like nanostructure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First 2D Material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Covalent bonding between two carbon atoms whereas van der waals force of attraction between two sheets(stacking force)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Van der waal Material : as stacking force is Van Der </a:t>
            </a:r>
            <a:r>
              <a:rPr lang="en" sz="1600"/>
              <a:t>Waals force of attraction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97.7% </a:t>
            </a:r>
            <a:r>
              <a:rPr lang="en" sz="1600"/>
              <a:t>Transparent</a:t>
            </a:r>
            <a:endParaRPr sz="1600"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618680" y="1612830"/>
            <a:ext cx="4734250" cy="1917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819150" y="84560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Graphene</a:t>
            </a:r>
            <a:endParaRPr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819150" y="1789800"/>
            <a:ext cx="6117600" cy="15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Strongest material available 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100 times better mechanical properties than steels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Highly conductive material at room temperature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10 times higher thermal conductivity than copper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 Bandgap semiconductor</a:t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618680" y="1612830"/>
            <a:ext cx="4734250" cy="1917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894325" y="66305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Graphene</a:t>
            </a:r>
            <a:endParaRPr/>
          </a:p>
        </p:txBody>
      </p:sp>
      <p:sp>
        <p:nvSpPr>
          <p:cNvPr id="170" name="Google Shape;170;p19"/>
          <p:cNvSpPr txBox="1"/>
          <p:nvPr>
            <p:ph idx="1" type="body"/>
          </p:nvPr>
        </p:nvSpPr>
        <p:spPr>
          <a:xfrm>
            <a:off x="819150" y="1365000"/>
            <a:ext cx="4904100" cy="26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Planar Density  : 0.77 mg/m</a:t>
            </a:r>
            <a:r>
              <a:rPr baseline="30000" lang="en" sz="1600"/>
              <a:t>2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Tensile Strength : 125 GPa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Elastic Modulus :  1.1 TPa (most </a:t>
            </a:r>
            <a:r>
              <a:rPr lang="en" sz="1600"/>
              <a:t>common</a:t>
            </a:r>
            <a:r>
              <a:rPr lang="en" sz="1600"/>
              <a:t> steels have 200 GPa)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Breaking Strength : 42 N/m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Electron Mobility : 2 × 105 cm2/Vs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Electrical Conductivity : 10</a:t>
            </a:r>
            <a:r>
              <a:rPr baseline="30000" lang="en" sz="1600"/>
              <a:t>6</a:t>
            </a:r>
            <a:r>
              <a:rPr lang="en" sz="1600"/>
              <a:t> S/m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Sheet Resistance : 31 Ω/sq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Thermal Conductivity : 5300 W/mk</a:t>
            </a:r>
            <a:endParaRPr sz="1600"/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299" y="1115937"/>
            <a:ext cx="6072024" cy="31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819150" y="69525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How to clean wafers &amp; obtain Graphene?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819150" y="1721325"/>
            <a:ext cx="48729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Step 1 : Cleaning of </a:t>
            </a:r>
            <a:r>
              <a:rPr lang="en" sz="1600"/>
              <a:t>Substrate</a:t>
            </a:r>
            <a:r>
              <a:rPr lang="en" sz="1600"/>
              <a:t> (P-type Silicon Wafers) - To remove dust particles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Acetone</a:t>
            </a:r>
            <a:r>
              <a:rPr lang="en" sz="1600"/>
              <a:t>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IPA (</a:t>
            </a:r>
            <a:r>
              <a:rPr lang="en" sz="1600"/>
              <a:t>isopropyl</a:t>
            </a:r>
            <a:r>
              <a:rPr lang="en" sz="1600"/>
              <a:t> alcohol) or ethanol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DI water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Nitrogen Air </a:t>
            </a:r>
            <a:endParaRPr sz="1600"/>
          </a:p>
        </p:txBody>
      </p:sp>
      <p:pic>
        <p:nvPicPr>
          <p:cNvPr id="178" name="Google Shape;178;p20"/>
          <p:cNvPicPr preferRelativeResize="0"/>
          <p:nvPr/>
        </p:nvPicPr>
        <p:blipFill rotWithShape="1">
          <a:blip r:embed="rId3">
            <a:alphaModFix/>
          </a:blip>
          <a:srcRect b="34123" l="30076" r="29225" t="7345"/>
          <a:stretch/>
        </p:blipFill>
        <p:spPr>
          <a:xfrm>
            <a:off x="6008875" y="1341750"/>
            <a:ext cx="2510802" cy="27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/>
        </p:nvSpPr>
        <p:spPr>
          <a:xfrm>
            <a:off x="6222225" y="4180650"/>
            <a:ext cx="20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P-type Silicon Wafer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819150" y="69525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How to clean wafers &amp; obtain Graphene?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819150" y="1931400"/>
            <a:ext cx="48606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Step 2 :  Cutting of Substrate with diamond cutter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Step 3 : Exfoliation of Graphene Sheets from HOPG (highly oriented pyrolytic graphite) using scotch tape</a:t>
            </a:r>
            <a:endParaRPr sz="1600"/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3">
            <a:alphaModFix/>
          </a:blip>
          <a:srcRect b="24316" l="34534" r="31055" t="30385"/>
          <a:stretch/>
        </p:blipFill>
        <p:spPr>
          <a:xfrm>
            <a:off x="6240475" y="1572300"/>
            <a:ext cx="2024627" cy="19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6314225" y="3668700"/>
            <a:ext cx="18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HOPG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